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99" r:id="rId3"/>
    <p:sldId id="310" r:id="rId4"/>
    <p:sldId id="300" r:id="rId6"/>
    <p:sldId id="307" r:id="rId7"/>
    <p:sldId id="303" r:id="rId8"/>
    <p:sldId id="311" r:id="rId9"/>
    <p:sldId id="304" r:id="rId10"/>
    <p:sldId id="309" r:id="rId11"/>
    <p:sldId id="308" r:id="rId12"/>
    <p:sldId id="312" r:id="rId13"/>
    <p:sldId id="313" r:id="rId14"/>
    <p:sldId id="314" r:id="rId15"/>
    <p:sldId id="30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5DFFF"/>
    <a:srgbClr val="00FFFF"/>
    <a:srgbClr val="362795"/>
    <a:srgbClr val="10103D"/>
    <a:srgbClr val="D4D0E9"/>
    <a:srgbClr val="439EB7"/>
    <a:srgbClr val="000000"/>
    <a:srgbClr val="212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-14" y="-538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ustomXml" Target="../customXml/item3.xml"/><Relationship Id="rId21" Type="http://schemas.openxmlformats.org/officeDocument/2006/relationships/customXml" Target="../customXml/item2.xml"/><Relationship Id="rId20" Type="http://schemas.openxmlformats.org/officeDocument/2006/relationships/customXml" Target="../customXml/item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I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hyperlink" Target="https://support.microsoft.com/en-us/office/edit-your-school-presentation-44445997-6769-4d44-8b30-f9e3050adbfb?ui=en-us&amp;rs=en-us&amp;ad=us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9987" y="884255"/>
            <a:ext cx="5148105" cy="285751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 b="1" cap="all" baseline="0"/>
            </a:lvl1pPr>
          </a:lstStyle>
          <a:p>
            <a:r>
              <a:rPr lang="en-US" dirty="0"/>
              <a:t>Add Title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8057" y="4552915"/>
            <a:ext cx="5030036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08057" y="4928790"/>
            <a:ext cx="5030036" cy="150267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cxnSp>
        <p:nvCxnSpPr>
          <p:cNvPr id="13" name="Straight Connector 12" title="Verticle Rule Line"/>
          <p:cNvCxnSpPr/>
          <p:nvPr userDrawn="1"/>
        </p:nvCxnSpPr>
        <p:spPr>
          <a:xfrm flipH="1">
            <a:off x="863268" y="4083933"/>
            <a:ext cx="1253208" cy="0"/>
          </a:xfrm>
          <a:prstGeom prst="line">
            <a:avLst/>
          </a:prstGeom>
          <a:ln w="76200">
            <a:solidFill>
              <a:schemeClr val="accent2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208657" y="1064814"/>
            <a:ext cx="4884723" cy="5024485"/>
          </a:xfrm>
          <a:prstGeom prst="ellipse">
            <a:avLst/>
          </a:prstGeom>
          <a:ln w="952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 </a:t>
            </a:r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  <a:endParaRPr lang="en-US" dirty="0"/>
          </a:p>
        </p:txBody>
      </p:sp>
      <p:cxnSp>
        <p:nvCxnSpPr>
          <p:cNvPr id="13" name="Straight Connector 12" title="Verticle Rule Line"/>
          <p:cNvCxnSpPr/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</a:fld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/>
          </p:nvPr>
        </p:nvSpPr>
        <p:spPr>
          <a:xfrm>
            <a:off x="3008647" y="1497208"/>
            <a:ext cx="8266112" cy="454183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253739" y="0"/>
            <a:ext cx="7938261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67865" y="1665516"/>
            <a:ext cx="2492882" cy="350687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922978" y="1532515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9144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171376" y="1355087"/>
            <a:ext cx="5052635" cy="113209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2978" y="3030332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9144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171375" y="2852903"/>
            <a:ext cx="5052635" cy="113209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4922978" y="4528149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9144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171375" y="4350721"/>
            <a:ext cx="5052635" cy="113209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4152471" y="983016"/>
            <a:ext cx="7176252" cy="4806702"/>
            <a:chOff x="3843454" y="907788"/>
            <a:chExt cx="7789936" cy="5217752"/>
          </a:xfrm>
        </p:grpSpPr>
        <p:sp>
          <p:nvSpPr>
            <p:cNvPr id="16" name="Oval 15"/>
            <p:cNvSpPr/>
            <p:nvPr/>
          </p:nvSpPr>
          <p:spPr>
            <a:xfrm>
              <a:off x="3843454" y="3122988"/>
              <a:ext cx="3002552" cy="3002552"/>
            </a:xfrm>
            <a:prstGeom prst="ellipse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8630838" y="907788"/>
              <a:ext cx="3002552" cy="3002552"/>
            </a:xfrm>
            <a:prstGeom prst="ellipse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431113" y="2040522"/>
              <a:ext cx="2786092" cy="2786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214653" y="1838034"/>
              <a:ext cx="3201728" cy="32017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865" y="1665516"/>
            <a:ext cx="2492882" cy="350687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445561" y="3838475"/>
            <a:ext cx="2146157" cy="98473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445561" y="4857546"/>
            <a:ext cx="2146157" cy="31484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33442" y="2753783"/>
            <a:ext cx="1984267" cy="94857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6843490" y="3702356"/>
            <a:ext cx="1984267" cy="3177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971447" y="1712736"/>
            <a:ext cx="1984267" cy="89606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8971447" y="2608801"/>
            <a:ext cx="1984267" cy="3651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253739" y="0"/>
            <a:ext cx="7938261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7817" y="269182"/>
            <a:ext cx="3362008" cy="1196426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 b="1" cap="all" baseline="0"/>
            </a:lvl1pPr>
          </a:lstStyle>
          <a:p>
            <a:r>
              <a:rPr lang="en-US" dirty="0"/>
              <a:t>Add Title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57816" y="2100107"/>
            <a:ext cx="2899443" cy="30722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853219" y="1802953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 userDrawn="1"/>
        </p:nvSpPr>
        <p:spPr>
          <a:xfrm>
            <a:off x="5193485" y="873373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0"/>
          </p:nvPr>
        </p:nvSpPr>
        <p:spPr>
          <a:xfrm>
            <a:off x="5559245" y="1239133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06617" y="2504151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22" name="Oval 21"/>
          <p:cNvSpPr/>
          <p:nvPr userDrawn="1"/>
        </p:nvSpPr>
        <p:spPr>
          <a:xfrm>
            <a:off x="7502181" y="873373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21"/>
          </p:nvPr>
        </p:nvSpPr>
        <p:spPr>
          <a:xfrm>
            <a:off x="7867941" y="1239133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415313" y="2504151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9810877" y="873373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22"/>
          </p:nvPr>
        </p:nvSpPr>
        <p:spPr>
          <a:xfrm>
            <a:off x="10176637" y="1239133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724009" y="2504151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24" name="Oval 23"/>
          <p:cNvSpPr/>
          <p:nvPr userDrawn="1"/>
        </p:nvSpPr>
        <p:spPr>
          <a:xfrm>
            <a:off x="5193485" y="3507830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23"/>
          </p:nvPr>
        </p:nvSpPr>
        <p:spPr>
          <a:xfrm>
            <a:off x="5559245" y="3895767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5106617" y="5112564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25" name="Oval 24"/>
          <p:cNvSpPr/>
          <p:nvPr userDrawn="1"/>
        </p:nvSpPr>
        <p:spPr>
          <a:xfrm>
            <a:off x="7502181" y="3507830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7867941" y="3895767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415313" y="5122612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26" name="Oval 25"/>
          <p:cNvSpPr/>
          <p:nvPr userDrawn="1"/>
        </p:nvSpPr>
        <p:spPr>
          <a:xfrm>
            <a:off x="9810877" y="3507830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10176637" y="3895767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9724009" y="5122612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  <a:endParaRPr lang="en-US" dirty="0"/>
          </a:p>
        </p:txBody>
      </p:sp>
      <p:cxnSp>
        <p:nvCxnSpPr>
          <p:cNvPr id="13" name="Straight Connector 12" descr="Verticle Rule Line" title="Verticle Rule Line"/>
          <p:cNvCxnSpPr/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3008647" y="1497208"/>
            <a:ext cx="8266112" cy="24718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008647" y="4270548"/>
            <a:ext cx="8265604" cy="1090244"/>
          </a:xfrm>
        </p:spPr>
        <p:txBody>
          <a:bodyPr lIns="137160" tIns="0" rIns="0" bIns="0" numCol="3" spcCol="640080">
            <a:normAutofit/>
          </a:bodyPr>
          <a:lstStyle>
            <a:lvl1pPr marL="182880" indent="-347345">
              <a:lnSpc>
                <a:spcPct val="150000"/>
              </a:lnSpc>
              <a:buFont typeface="Arial" panose="020B0604020202020204" pitchFamily="34" charset="0"/>
              <a:buChar char="•"/>
              <a:defRPr sz="16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865" y="214692"/>
            <a:ext cx="3713700" cy="124598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 b="1" cap="all" baseline="0"/>
            </a:lvl1pPr>
          </a:lstStyle>
          <a:p>
            <a:r>
              <a:rPr lang="en-US" dirty="0"/>
              <a:t>Add Title 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028743" y="2090054"/>
            <a:ext cx="8034492" cy="4093447"/>
          </a:xfrm>
        </p:spPr>
        <p:txBody>
          <a:bodyPr>
            <a:noAutofit/>
          </a:bodyPr>
          <a:lstStyle>
            <a:lvl1pPr marL="274320" indent="-274320">
              <a:lnSpc>
                <a:spcPct val="12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  <a:endParaRPr lang="en-US" dirty="0"/>
          </a:p>
        </p:txBody>
      </p:sp>
      <p:cxnSp>
        <p:nvCxnSpPr>
          <p:cNvPr id="13" name="Straight Connector 12" title="Verticle Rule Line"/>
          <p:cNvCxnSpPr/>
          <p:nvPr userDrawn="1"/>
        </p:nvCxnSpPr>
        <p:spPr>
          <a:xfrm flipH="1">
            <a:off x="853219" y="1792905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865" y="214692"/>
            <a:ext cx="3713700" cy="124598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 b="1" cap="all" baseline="0"/>
            </a:lvl1pPr>
          </a:lstStyle>
          <a:p>
            <a:r>
              <a:rPr lang="en-US" dirty="0"/>
              <a:t>Add Title 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56288" y="2059910"/>
            <a:ext cx="4072934" cy="112541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None/>
              <a:defRPr sz="2400" u="sng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cxnSp>
        <p:nvCxnSpPr>
          <p:cNvPr id="13" name="Straight Connector 12" title="Verticle Rule Line"/>
          <p:cNvCxnSpPr/>
          <p:nvPr userDrawn="1"/>
        </p:nvCxnSpPr>
        <p:spPr>
          <a:xfrm flipH="1">
            <a:off x="853219" y="1792905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</a:fld>
            <a:endParaRPr lang="en-US" dirty="0"/>
          </a:p>
        </p:txBody>
      </p:sp>
      <p:pic>
        <p:nvPicPr>
          <p:cNvPr id="9" name="Graphic 8" descr="Circle with left arrow with solid fill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192428" y="2103070"/>
            <a:ext cx="830997" cy="83099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microsoft.com/office/2007/relationships/hdphoto" Target="../media/image4.wdp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5">
                <a:lumMod val="50000"/>
              </a:schemeClr>
            </a:gs>
            <a:gs pos="100000">
              <a:schemeClr val="accent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lorfulness, purple, magenta, violet&#10;&#10;Description automatically generated"/>
          <p:cNvPicPr>
            <a:picLocks noChangeAspect="1"/>
          </p:cNvPicPr>
          <p:nvPr userDrawn="1"/>
        </p:nvPicPr>
        <p:blipFill rotWithShape="1">
          <a:blip r:embed="rId10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7005CC9-ACBC-4F41-893C-06CDEFA85144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4D6F5BC-20F0-430F-85EA-3DE30F119E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jpe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jpe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43394" y="474384"/>
            <a:ext cx="4533651" cy="586583"/>
          </a:xfrm>
        </p:spPr>
        <p:txBody>
          <a:bodyPr/>
          <a:lstStyle/>
          <a:p>
            <a:r>
              <a:rPr lang="en-US" dirty="0" err="1">
                <a:ea typeface="Batang"/>
              </a:rPr>
              <a:t>IMPLEMEnTATION</a:t>
            </a:r>
            <a:endParaRPr lang="en-US" dirty="0" err="1"/>
          </a:p>
        </p:txBody>
      </p:sp>
      <p:pic>
        <p:nvPicPr>
          <p:cNvPr id="14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773803" y="123519"/>
            <a:ext cx="1276430" cy="1304134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 descr="A screenshot of a donation websit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3" y="1490756"/>
            <a:ext cx="11284324" cy="536687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14165" y="398930"/>
            <a:ext cx="8346139" cy="84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800" b="1" cap="all">
                <a:solidFill>
                  <a:srgbClr val="FFC000"/>
                </a:solidFill>
                <a:latin typeface="Batang"/>
                <a:ea typeface="Batang"/>
              </a:rPr>
              <a:t>LIST OF DELIVERABLES</a:t>
            </a:r>
            <a:endParaRPr lang="en-US" sz="4800" b="1" cap="all">
              <a:solidFill>
                <a:srgbClr val="FFC000"/>
              </a:solidFill>
              <a:latin typeface="Batang"/>
              <a:ea typeface="Batang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3547" y="2046194"/>
            <a:ext cx="66540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Food Distribution System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8724" y="2225488"/>
            <a:ext cx="9108138" cy="2416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2550" b="1">
              <a:solidFill>
                <a:srgbClr val="FFFFFF"/>
              </a:solidFill>
              <a:latin typeface="Corbel" panose="020B0503020204020204"/>
              <a:ea typeface="Lato"/>
              <a:cs typeface="Lato"/>
            </a:endParaRPr>
          </a:p>
          <a:p>
            <a:r>
              <a:rPr lang="en-US" sz="2000" b="1" dirty="0">
                <a:solidFill>
                  <a:srgbClr val="FFFFFF"/>
                </a:solidFill>
                <a:ea typeface="Lato"/>
                <a:cs typeface="Lato"/>
              </a:rPr>
              <a:t>Volunteer data and status</a:t>
            </a:r>
            <a:endParaRPr lang="en-US" sz="2000" b="1" dirty="0">
              <a:solidFill>
                <a:srgbClr val="FFFFFF"/>
              </a:solidFill>
              <a:ea typeface="Lato"/>
              <a:cs typeface="Lato"/>
            </a:endParaRPr>
          </a:p>
          <a:p>
            <a:endParaRPr lang="en-US" sz="2000" b="1">
              <a:solidFill>
                <a:srgbClr val="FFFFFF"/>
              </a:solidFill>
              <a:latin typeface="Corbel" panose="020B0503020204020204"/>
              <a:ea typeface="Lato"/>
              <a:cs typeface="Lato"/>
            </a:endParaRPr>
          </a:p>
          <a:p>
            <a:endParaRPr lang="en-US" sz="2000" b="1">
              <a:solidFill>
                <a:srgbClr val="FFFFFF"/>
              </a:solidFill>
              <a:latin typeface="Corbel" panose="020B0503020204020204"/>
              <a:ea typeface="Lato"/>
              <a:cs typeface="Lato"/>
            </a:endParaRPr>
          </a:p>
          <a:p>
            <a:endParaRPr lang="en-US" sz="2000" b="1">
              <a:solidFill>
                <a:srgbClr val="FFFFFF"/>
              </a:solidFill>
              <a:latin typeface="Corbel" panose="020B0503020204020204"/>
              <a:ea typeface="Lato"/>
              <a:cs typeface="Lato"/>
            </a:endParaRPr>
          </a:p>
          <a:p>
            <a:r>
              <a:rPr lang="en-US" sz="2000" b="1" dirty="0">
                <a:solidFill>
                  <a:srgbClr val="FFFFFF"/>
                </a:solidFill>
                <a:latin typeface="Corbel" panose="020B0503020204020204"/>
                <a:ea typeface="Lato"/>
                <a:cs typeface="Lato"/>
              </a:rPr>
              <a:t>User authentication for added security. </a:t>
            </a:r>
            <a:endParaRPr lang="en-US" sz="2000" b="1" dirty="0">
              <a:solidFill>
                <a:srgbClr val="FFFFFF"/>
              </a:solidFill>
              <a:latin typeface="Corbel" panose="020B0503020204020204"/>
              <a:ea typeface="Lato"/>
              <a:cs typeface="Lato"/>
            </a:endParaRPr>
          </a:p>
          <a:p>
            <a:endParaRPr lang="en-US" sz="2550" b="1">
              <a:solidFill>
                <a:srgbClr val="FFFFFF"/>
              </a:solidFill>
              <a:latin typeface="Corbel" panose="020B0503020204020204"/>
              <a:ea typeface="Lato"/>
              <a:cs typeface="La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8724" y="3234017"/>
            <a:ext cx="7673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>
                <a:solidFill>
                  <a:srgbClr val="FFFFFF"/>
                </a:solidFill>
              </a:rPr>
              <a:t>Backend server infrastructure ensuring smooth performance. 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773803" y="123519"/>
            <a:ext cx="1276430" cy="1304134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TextBox 18"/>
          <p:cNvSpPr txBox="1"/>
          <p:nvPr/>
        </p:nvSpPr>
        <p:spPr>
          <a:xfrm>
            <a:off x="813547" y="4433046"/>
            <a:ext cx="60489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 dirty="0">
                <a:solidFill>
                  <a:srgbClr val="ECECEC"/>
                </a:solidFill>
                <a:latin typeface="Corbel" panose="020B0503020204020204"/>
              </a:rPr>
              <a:t>Development of responsive and intuitive user interfaces for donors, charities, and administrators.</a:t>
            </a:r>
            <a:endParaRPr lang="en-US" sz="2000" b="1" dirty="0">
              <a:latin typeface="Corbel" panose="020B0503020204020204"/>
            </a:endParaRPr>
          </a:p>
        </p:txBody>
      </p:sp>
      <p:pic>
        <p:nvPicPr>
          <p:cNvPr id="20" name="Picture 19" descr="A screenshot of a green and white website&#10;&#10;Description automatically generated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58116" y="2041764"/>
            <a:ext cx="6633884" cy="40631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378836" y="943074"/>
            <a:ext cx="6873758" cy="562423"/>
          </a:xfrm>
        </p:spPr>
        <p:txBody>
          <a:bodyPr>
            <a:noAutofit/>
          </a:bodyPr>
          <a:lstStyle/>
          <a:p>
            <a:r>
              <a:rPr lang="en-US" sz="8800" dirty="0">
                <a:solidFill>
                  <a:srgbClr val="FFC000"/>
                </a:solidFill>
                <a:ea typeface="Batang"/>
              </a:rPr>
              <a:t>R</a:t>
            </a:r>
            <a:r>
              <a:rPr lang="en-US" sz="6000" dirty="0">
                <a:solidFill>
                  <a:srgbClr val="FFC000"/>
                </a:solidFill>
                <a:ea typeface="Batang"/>
              </a:rPr>
              <a:t>EFERENCES</a:t>
            </a:r>
            <a:endParaRPr lang="en-US" sz="6000" dirty="0">
              <a:solidFill>
                <a:srgbClr val="FFFFFF"/>
              </a:solidFill>
              <a:ea typeface="Batang"/>
            </a:endParaRPr>
          </a:p>
        </p:txBody>
      </p:sp>
      <p:pic>
        <p:nvPicPr>
          <p:cNvPr id="11" name="Picture 10" descr="Employee Attendance Management - Apps on Google Pl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541" y="1506071"/>
            <a:ext cx="5246594" cy="5257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4900" y="2135841"/>
            <a:ext cx="35612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Wingdings" panose="05000000000000000000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https://www.sciencedirect.com/science/article/pii/S1877050923001291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1037666" y="3234018"/>
            <a:ext cx="344917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Wingdings" panose="05000000000000000000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https://www.sciencedirect.com/science/article/pii/S1319157818309406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1037665" y="4533900"/>
            <a:ext cx="335952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Wingdings" panose="05000000000000000000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https://iopscience.iop.org/article/10.1088/1757-899X/407/1/012018/meta</a:t>
            </a:r>
            <a:endParaRPr lang="en-US" sz="2000"/>
          </a:p>
        </p:txBody>
      </p:sp>
      <p:pic>
        <p:nvPicPr>
          <p:cNvPr id="3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2"/>
          <a:srcRect l="1390" r="1390"/>
          <a:stretch>
            <a:fillRect/>
          </a:stretch>
        </p:blipFill>
        <p:spPr>
          <a:xfrm>
            <a:off x="773803" y="123519"/>
            <a:ext cx="1276430" cy="1304134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695363" y="773460"/>
            <a:ext cx="1455724" cy="1517045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 descr="A group of children standing together&#10;&#10;Description automatically generated"/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2291602" y="432546"/>
            <a:ext cx="7278220" cy="61133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78106" y="3805518"/>
            <a:ext cx="93098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9600" b="1" cap="all" dirty="0">
                <a:solidFill>
                  <a:srgbClr val="FFFFFF"/>
                </a:solidFill>
                <a:latin typeface="Batang"/>
                <a:ea typeface="Batang"/>
              </a:rPr>
              <a:t>THANK YOU</a:t>
            </a:r>
            <a:endParaRPr lang="en-US" sz="9600" b="1" cap="all" dirty="0">
              <a:solidFill>
                <a:srgbClr val="FFFFFF"/>
              </a:solidFill>
              <a:latin typeface="Batang"/>
              <a:ea typeface="Batang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9987" y="884255"/>
            <a:ext cx="5148105" cy="2857510"/>
          </a:xfrm>
        </p:spPr>
        <p:txBody>
          <a:bodyPr/>
          <a:lstStyle/>
          <a:p>
            <a:r>
              <a:rPr lang="en-US" dirty="0">
                <a:ea typeface="Batang"/>
              </a:rPr>
              <a:t>Food Bridge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Suhrud Korgaokar-334</a:t>
            </a:r>
            <a:endParaRPr lang="en-US" dirty="0"/>
          </a:p>
          <a:p>
            <a:r>
              <a:rPr lang="en-US" dirty="0"/>
              <a:t>Neha Gade-325</a:t>
            </a:r>
            <a:endParaRPr lang="en-US" dirty="0"/>
          </a:p>
          <a:p>
            <a:r>
              <a:rPr lang="en-US" dirty="0"/>
              <a:t>Aditya Kothari-329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808057" y="4283974"/>
            <a:ext cx="5030036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LINKING HUNGER TO HOPE</a:t>
            </a:r>
            <a:endParaRPr lang="en-US" dirty="0"/>
          </a:p>
        </p:txBody>
      </p:sp>
      <p:pic>
        <p:nvPicPr>
          <p:cNvPr id="17" name="Picture Placeholder 16" descr="A box with food in it&#10;&#10;Description automatically generated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 l="1390" r="139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5777" y="586443"/>
            <a:ext cx="7379944" cy="754671"/>
          </a:xfrm>
        </p:spPr>
        <p:txBody>
          <a:bodyPr>
            <a:normAutofit/>
          </a:bodyPr>
          <a:lstStyle/>
          <a:p>
            <a:r>
              <a:rPr lang="en-US" sz="4400" dirty="0">
                <a:ea typeface="Batang"/>
              </a:rPr>
              <a:t>Problem statement</a:t>
            </a:r>
            <a:endParaRPr lang="en-US" sz="4400" dirty="0">
              <a:ea typeface="Batang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sz="quarter" idx="14"/>
          </p:nvPr>
        </p:nvSpPr>
        <p:spPr>
          <a:xfrm>
            <a:off x="352519" y="1956454"/>
            <a:ext cx="5397407" cy="45306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ea typeface="+mn-lt"/>
                <a:cs typeface="+mn-lt"/>
              </a:rPr>
              <a:t>We aim to develop a digital platform facilitating seamless food donation, pickup scheduling, inventory management, and transparent redistribution for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charitable organizations, aiming to reduce waste and aid communities in need. </a:t>
            </a:r>
            <a:endParaRPr lang="en-US" sz="2400" dirty="0"/>
          </a:p>
        </p:txBody>
      </p:sp>
      <p:pic>
        <p:nvPicPr>
          <p:cNvPr id="5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762598" y="291607"/>
            <a:ext cx="1455724" cy="1517045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A group of people standing near boxes with food&#10;&#10;Description automatically generated"/>
          <p:cNvPicPr>
            <a:picLocks noChangeAspect="1"/>
          </p:cNvPicPr>
          <p:nvPr/>
        </p:nvPicPr>
        <p:blipFill rotWithShape="1">
          <a:blip r:embed="rId2"/>
          <a:srcRect b="8447"/>
          <a:stretch>
            <a:fillRect/>
          </a:stretch>
        </p:blipFill>
        <p:spPr>
          <a:xfrm>
            <a:off x="6482603" y="1752600"/>
            <a:ext cx="5143500" cy="441717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5776" y="440766"/>
            <a:ext cx="8399680" cy="586583"/>
          </a:xfrm>
        </p:spPr>
        <p:txBody>
          <a:bodyPr>
            <a:noAutofit/>
          </a:bodyPr>
          <a:lstStyle/>
          <a:p>
            <a:r>
              <a:rPr lang="en-US" sz="4400" dirty="0">
                <a:ea typeface="Batang"/>
              </a:rPr>
              <a:t>PROBLEM OBJECTIVE</a:t>
            </a:r>
            <a:endParaRPr lang="en-US" sz="3600" dirty="0">
              <a:ea typeface="Batang"/>
            </a:endParaRPr>
          </a:p>
        </p:txBody>
      </p:sp>
      <p:pic>
        <p:nvPicPr>
          <p:cNvPr id="5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762597" y="56283"/>
            <a:ext cx="1310048" cy="1371369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 Placeholder 6"/>
          <p:cNvSpPr>
            <a:spLocks noGrp="1"/>
          </p:cNvSpPr>
          <p:nvPr/>
        </p:nvSpPr>
        <p:spPr>
          <a:xfrm>
            <a:off x="1393190" y="4000500"/>
            <a:ext cx="11385550" cy="1356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12" name="Text Box 11"/>
          <p:cNvSpPr txBox="1"/>
          <p:nvPr/>
        </p:nvSpPr>
        <p:spPr>
          <a:xfrm>
            <a:off x="165100" y="1427480"/>
            <a:ext cx="11517630" cy="5119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b="1">
                <a:solidFill>
                  <a:srgbClr val="FFFFFF"/>
                </a:solidFill>
              </a:rPr>
              <a:t>Facilitate User Registration and Login:</a:t>
            </a:r>
            <a:r>
              <a:rPr lang="en-US" sz="2400">
                <a:solidFill>
                  <a:srgbClr val="FFFFFF"/>
                </a:solidFill>
              </a:rPr>
              <a:t> 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00"/>
                </a:solidFill>
              </a:rPr>
              <a:t>Allow users to register on the platform and login to access services, ensuring a smooth user experience.</a:t>
            </a:r>
            <a:endParaRPr lang="en-US" sz="2000">
              <a:solidFill>
                <a:srgbClr val="FFFF00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</a:rPr>
              <a:t>Provide Information: </a:t>
            </a:r>
            <a:endParaRPr lang="en-US" sz="2400" b="1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00"/>
                </a:solidFill>
              </a:rPr>
              <a:t>Offer information about the organization and its mission through the "About Us" section, establishing transparency and building trust with users.</a:t>
            </a:r>
            <a:endParaRPr lang="en-US" sz="2000">
              <a:solidFill>
                <a:srgbClr val="FFFF00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</a:rPr>
              <a:t>Enable Volunteer Sign-up: </a:t>
            </a:r>
            <a:endParaRPr lang="en-US" sz="2400" b="1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00"/>
                </a:solidFill>
              </a:rPr>
              <a:t>Allow individuals interested in volunteering to sign up through the volunteer form, expanding the pool of potential volunteers and supporters.</a:t>
            </a:r>
            <a:endParaRPr lang="en-US" sz="2000">
              <a:solidFill>
                <a:srgbClr val="FFFF00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</a:rPr>
              <a:t>View Volunteer Details:</a:t>
            </a:r>
            <a:r>
              <a:rPr lang="en-US" sz="2400">
                <a:solidFill>
                  <a:srgbClr val="FFFFFF"/>
                </a:solidFill>
              </a:rPr>
              <a:t> 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00"/>
                </a:solidFill>
              </a:rPr>
              <a:t>Allow administrators to view volunteer information from the admin side, facilitating coordination and management of volunteer activities.</a:t>
            </a:r>
            <a:endParaRPr lang="en-US" sz="2000">
              <a:solidFill>
                <a:srgbClr val="FFFF00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</a:rPr>
              <a:t>FAQ Section:</a:t>
            </a:r>
            <a:r>
              <a:rPr lang="en-US" sz="2400">
                <a:solidFill>
                  <a:srgbClr val="FFFFFF"/>
                </a:solidFill>
              </a:rPr>
              <a:t> 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00"/>
                </a:solidFill>
              </a:rPr>
              <a:t>Provide answers to frequently asked questions (FAQs) to address common queries and provide clarity to users.</a:t>
            </a:r>
            <a:endParaRPr lang="en-US" sz="2000">
              <a:solidFill>
                <a:srgbClr val="FFFF00"/>
              </a:solidFill>
            </a:endParaRPr>
          </a:p>
          <a:p>
            <a:r>
              <a:rPr lang="en-US" sz="2400" b="1">
                <a:solidFill>
                  <a:srgbClr val="FFFFFF"/>
                </a:solidFill>
              </a:rPr>
              <a:t>Home Page:</a:t>
            </a:r>
            <a:r>
              <a:rPr lang="en-US" sz="2400">
                <a:solidFill>
                  <a:srgbClr val="FFFFFF"/>
                </a:solidFill>
              </a:rPr>
              <a:t> 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00"/>
                </a:solidFill>
              </a:rPr>
              <a:t>Serve as a central hub for users, featuring updates, news, and events related to the organization's activities.</a:t>
            </a:r>
            <a:endParaRPr lang="en-US" sz="200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/>
          <p:cNvSpPr>
            <a:spLocks noGrp="1"/>
          </p:cNvSpPr>
          <p:nvPr>
            <p:ph type="ctrTitle"/>
          </p:nvPr>
        </p:nvSpPr>
        <p:spPr>
          <a:xfrm>
            <a:off x="133536" y="2713202"/>
            <a:ext cx="4448978" cy="1196426"/>
          </a:xfrm>
        </p:spPr>
        <p:txBody>
          <a:bodyPr>
            <a:normAutofit fontScale="90000"/>
          </a:bodyPr>
          <a:lstStyle/>
          <a:p>
            <a:r>
              <a:rPr lang="en-US" sz="5300">
                <a:solidFill>
                  <a:srgbClr val="FFC000"/>
                </a:solidFill>
                <a:ea typeface="Batang"/>
              </a:rPr>
              <a:t>H</a:t>
            </a:r>
            <a:r>
              <a:rPr lang="en-US" sz="4000">
                <a:solidFill>
                  <a:srgbClr val="FFC000"/>
                </a:solidFill>
                <a:ea typeface="Batang"/>
              </a:rPr>
              <a:t>ardware </a:t>
            </a:r>
            <a:r>
              <a:rPr lang="en-IN" altLang="en-US" sz="4000">
                <a:solidFill>
                  <a:srgbClr val="FFC000"/>
                </a:solidFill>
                <a:ea typeface="Batang"/>
              </a:rPr>
              <a:t>&amp;</a:t>
            </a:r>
            <a:r>
              <a:rPr lang="en-US" sz="4000">
                <a:solidFill>
                  <a:srgbClr val="FFC000"/>
                </a:solidFill>
                <a:ea typeface="Batang"/>
              </a:rPr>
              <a:t> Software</a:t>
            </a:r>
            <a:br>
              <a:rPr lang="en-US" sz="4000">
                <a:solidFill>
                  <a:srgbClr val="FFC000"/>
                </a:solidFill>
                <a:ea typeface="Batang"/>
              </a:rPr>
            </a:br>
            <a:r>
              <a:rPr lang="en-US" sz="4000">
                <a:solidFill>
                  <a:srgbClr val="FFC000"/>
                </a:solidFill>
                <a:ea typeface="Batang"/>
              </a:rPr>
              <a:t>REQUIREMENTS</a:t>
            </a:r>
            <a:endParaRPr lang="en-US" noProof="0">
              <a:solidFill>
                <a:srgbClr val="FFC000"/>
              </a:solidFill>
              <a:ea typeface="Batang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28665" y="141866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Char char="•"/>
            </a:pPr>
            <a:r>
              <a:rPr lang="en-US" sz="2400" b="1" dirty="0"/>
              <a:t>Html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738782" y="1418665"/>
            <a:ext cx="13536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Char char="•"/>
            </a:pPr>
            <a:r>
              <a:rPr lang="en-US" sz="2400" b="1" dirty="0"/>
              <a:t>CSS</a:t>
            </a:r>
            <a:endParaRPr lang="en-US" sz="2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295900" y="3850341"/>
            <a:ext cx="15665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Char char="•"/>
            </a:pPr>
            <a:r>
              <a:rPr lang="en-US" sz="2000" b="1" dirty="0"/>
              <a:t>Web</a:t>
            </a:r>
            <a:endParaRPr lang="en-US" sz="2000" b="1" dirty="0"/>
          </a:p>
          <a:p>
            <a:r>
              <a:rPr lang="en-US" sz="2000" b="1" dirty="0"/>
              <a:t> server</a:t>
            </a:r>
            <a:endParaRPr lang="en-US" sz="2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593105" y="4007225"/>
            <a:ext cx="16562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Char char="•"/>
            </a:pPr>
            <a:r>
              <a:rPr lang="en-US" sz="2400" b="1" dirty="0" err="1"/>
              <a:t>php</a:t>
            </a:r>
            <a:endParaRPr lang="en-US" sz="2400" b="1"/>
          </a:p>
        </p:txBody>
      </p:sp>
      <p:sp>
        <p:nvSpPr>
          <p:cNvPr id="50" name="TextBox 49"/>
          <p:cNvSpPr txBox="1"/>
          <p:nvPr/>
        </p:nvSpPr>
        <p:spPr>
          <a:xfrm>
            <a:off x="9699809" y="1351429"/>
            <a:ext cx="20148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Font typeface="Arial" panose="020B0604020202020204"/>
              <a:buChar char="•"/>
            </a:pPr>
            <a:r>
              <a:rPr lang="en-US" sz="2000" b="1" dirty="0" err="1"/>
              <a:t>Javascript</a:t>
            </a:r>
            <a:endParaRPr lang="en-US" sz="2000" b="1"/>
          </a:p>
        </p:txBody>
      </p:sp>
      <p:sp>
        <p:nvSpPr>
          <p:cNvPr id="51" name="TextBox 50"/>
          <p:cNvSpPr txBox="1"/>
          <p:nvPr/>
        </p:nvSpPr>
        <p:spPr>
          <a:xfrm>
            <a:off x="9699812" y="4029635"/>
            <a:ext cx="16114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 dirty="0"/>
              <a:t>   Bootstrap</a:t>
            </a:r>
            <a:endParaRPr lang="en-US"/>
          </a:p>
        </p:txBody>
      </p:sp>
      <p:pic>
        <p:nvPicPr>
          <p:cNvPr id="4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762598" y="302813"/>
            <a:ext cx="1455724" cy="1517045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088844" y="298077"/>
            <a:ext cx="45921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b="1" cap="all" dirty="0">
                <a:solidFill>
                  <a:srgbClr val="FFC000"/>
                </a:solidFill>
                <a:latin typeface="Batang"/>
                <a:ea typeface="Batang"/>
              </a:rPr>
              <a:t>ER DIAGRAM</a:t>
            </a:r>
            <a:endParaRPr lang="en-US" sz="4000" b="1" cap="all" dirty="0">
              <a:solidFill>
                <a:srgbClr val="FFC000"/>
              </a:solidFill>
              <a:latin typeface="Batang"/>
              <a:ea typeface="Batang"/>
            </a:endParaRPr>
          </a:p>
        </p:txBody>
      </p:sp>
      <p:pic>
        <p:nvPicPr>
          <p:cNvPr id="4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605714" y="254"/>
            <a:ext cx="1141960" cy="1169663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Picture 1" descr="A diagram of a charity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6" y="1000877"/>
            <a:ext cx="11396381" cy="598804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43394" y="474384"/>
            <a:ext cx="4533651" cy="586583"/>
          </a:xfrm>
        </p:spPr>
        <p:txBody>
          <a:bodyPr/>
          <a:lstStyle/>
          <a:p>
            <a:r>
              <a:rPr lang="en-US" dirty="0" err="1">
                <a:ea typeface="Batang"/>
              </a:rPr>
              <a:t>IMPLEMEnTATION</a:t>
            </a:r>
            <a:endParaRPr lang="en-US" dirty="0" err="1"/>
          </a:p>
        </p:txBody>
      </p:sp>
      <p:pic>
        <p:nvPicPr>
          <p:cNvPr id="14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762598" y="302813"/>
            <a:ext cx="1455724" cy="1517045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Picture 1" descr="A person holding a box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94" y="1235145"/>
            <a:ext cx="11463619" cy="562035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479688" y="138208"/>
            <a:ext cx="6057651" cy="1191701"/>
          </a:xfrm>
        </p:spPr>
        <p:txBody>
          <a:bodyPr>
            <a:normAutofit/>
          </a:bodyPr>
          <a:lstStyle/>
          <a:p>
            <a:r>
              <a:rPr lang="en-US" sz="4000" dirty="0" err="1">
                <a:ea typeface="Batang"/>
              </a:rPr>
              <a:t>IMPLEMEnTATION</a:t>
            </a:r>
            <a:endParaRPr lang="en-US" sz="4000" dirty="0" err="1"/>
          </a:p>
        </p:txBody>
      </p:sp>
      <p:pic>
        <p:nvPicPr>
          <p:cNvPr id="14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762598" y="302813"/>
            <a:ext cx="1455724" cy="1517045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Picture 1" descr="A group of people in a roo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7" y="1718358"/>
            <a:ext cx="10690412" cy="50125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443394" y="474384"/>
            <a:ext cx="4533651" cy="586583"/>
          </a:xfrm>
        </p:spPr>
        <p:txBody>
          <a:bodyPr/>
          <a:lstStyle/>
          <a:p>
            <a:r>
              <a:rPr lang="en-US" dirty="0" err="1">
                <a:ea typeface="Batang"/>
              </a:rPr>
              <a:t>IMPLEMEnTATION</a:t>
            </a:r>
            <a:endParaRPr lang="en-US" dirty="0" err="1"/>
          </a:p>
        </p:txBody>
      </p:sp>
      <p:pic>
        <p:nvPicPr>
          <p:cNvPr id="14" name="Picture Placeholder 16" descr="A box with food in it&#10;&#10;Description automatically generated"/>
          <p:cNvPicPr>
            <a:picLocks noChangeAspect="1"/>
          </p:cNvPicPr>
          <p:nvPr/>
        </p:nvPicPr>
        <p:blipFill>
          <a:blip r:embed="rId1"/>
          <a:srcRect l="1390" r="1390"/>
          <a:stretch>
            <a:fillRect/>
          </a:stretch>
        </p:blipFill>
        <p:spPr>
          <a:xfrm>
            <a:off x="762598" y="302813"/>
            <a:ext cx="1455724" cy="1517045"/>
          </a:xfrm>
          <a:prstGeom prst="ellipse">
            <a:avLst/>
          </a:prstGeom>
          <a:ln w="63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Picture 1" descr="A screen shot of a login for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0" y="1826557"/>
            <a:ext cx="4571972" cy="4818531"/>
          </a:xfrm>
          <a:prstGeom prst="rect">
            <a:avLst/>
          </a:prstGeom>
        </p:spPr>
      </p:pic>
      <p:pic>
        <p:nvPicPr>
          <p:cNvPr id="3" name="Picture 2" descr="A screen shot of a login form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25" y="1064559"/>
            <a:ext cx="4123068" cy="568138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ustom">
  <a:themeElements>
    <a:clrScheme name="Custom 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4D0E9"/>
      </a:accent2>
      <a:accent3>
        <a:srgbClr val="0070C0"/>
      </a:accent3>
      <a:accent4>
        <a:srgbClr val="FFC000"/>
      </a:accent4>
      <a:accent5>
        <a:srgbClr val="362795"/>
      </a:accent5>
      <a:accent6>
        <a:srgbClr val="70AD47"/>
      </a:accent6>
      <a:hlink>
        <a:srgbClr val="85DFFF"/>
      </a:hlink>
      <a:folHlink>
        <a:srgbClr val="00B0F0"/>
      </a:folHlink>
    </a:clrScheme>
    <a:fontScheme name="Custom 61">
      <a:majorFont>
        <a:latin typeface="Batang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B a c k g r o u n d   x m l n s = " 7 1 a f 3 2 4 3 - 3 d d 4 - 4 a 8 d - 8 c 0 d - d d 7 6 d a 1 f 0 2 a 5 " > f a l s e < / B a c k g r o u n d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  x s i : n i l = " t r u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3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7 "   m a : c o n t e n t T y p e D e s c r i p t i o n = " C r e a t e   a   n e w   d o c u m e n t . "   m a : c o n t e n t T y p e S c o p e = " "   m a : v e r s i o n I D = " c 6 f 9 a 8 4 f 6 6 a 9 c 8 b 9 a 2 1 7 5 5 b 9 f f a f b 9 4 5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2 7 d f 3 9 e 3 e 7 0 3 6 d f f 5 4 f 8 9 d d d 5 8 0 5 c e 7 2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t a t u s "   m i n O c c u r s = " 0 " / >  
 < x s d : e l e m e n t   r e f = " n s 2 : I m a g e "   m i n O c c u r s = " 0 " /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4 : T a x C a t c h A l l "   m i n O c c u r s = " 0 " / >  
 < x s d : e l e m e n t   r e f = " n s 2 : I m a g e T a g s T a x H T F i e l d "   m i n O c c u r s = " 0 " / >  
 < x s d : e l e m e n t   r e f = " n s 2 : M e d i a S e r v i c e L o c a t i o n "   m i n O c c u r s = " 0 " / >  
 < x s d : e l e m e n t   r e f = " n s 2 : M e d i a L e n g t h I n S e c o n d s "   m i n O c c u r s = " 0 " / >  
 < x s d : e l e m e n t   r e f = " n s 2 : B a c k g r o u n d "   m i n O c c u r s = " 0 " / >  
 < x s d : e l e m e n t   r e f = " n s 2 : M e d i a S e r v i c e S e a r c h P r o p e r t i e s "   m i n O c c u r s = " 0 " / >  
 < x s d : e l e m e n t   r e f = " n s 2 : M e d i a S e r v i c e D o c T a g s "   m i n O c c u r s = " 0 " / >  
 < x s d : e l e m e n t   r e f = " n s 2 : M e d i a S e r v i c e O b j e c t D e t e c t o r V e r s i o n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  m a : r e a d O n l y = " f a l s e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  m a : r e a d O n l y = " f a l s e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t a t u s "   m a : i n d e x = " 2 "   n i l l a b l e = " t r u e "   m a : d i s p l a y N a m e = " S t a t u s "   m a : d e f a u l t = " N o t   s t a r t e d "   m a : f o r m a t = " D r o p d o w n "   m a : i n t e r n a l N a m e = " S t a t u s "   m a : r e a d O n l y = " f a l s e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3 "   n i l l a b l e = " t r u e "   m a : d i s p l a y N a m e = " I m a g e "   m a : f o r m a t = " I m a g e "   m a : i n t e r n a l N a m e = " I m a g e "   m a : r e a d O n l y = " f a l s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h i d d e n = " t r u e "   m a : i n t e r n a l N a m e = " M e d i a S e r v i c e O C R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h i d d e n = " t r u e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h i d d e n = " t r u e "   m a : i n t e r n a l N a m e = " M e d i a S e r v i c e K e y P o i n t s "   m a : r e a d O n l y = " f a l s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L o c a t i o n "   m a : i n d e x = " 2 6 "   n i l l a b l e = " t r u e "   m a : d i s p l a y N a m e = " L o c a t i o n "   m a : h i d d e n = " t r u e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7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B a c k g r o u n d "   m a : i n d e x = " 2 8 "   n i l l a b l e = " t r u e "   m a : d i s p l a y N a m e = " B a c k g r o u n d "   m a : d e f a u l t = " 0 "   m a : f o r m a t = " D r o p d o w n "   m a : i n t e r n a l N a m e = " B a c k g r o u n d " >  
 < x s d : s i m p l e T y p e >  
 < x s d : r e s t r i c t i o n   b a s e = " d m s : B o o l e a n " / >  
 < / x s d : s i m p l e T y p e >  
 < / x s d : e l e m e n t >  
 < x s d : e l e m e n t   n a m e = " M e d i a S e r v i c e S e a r c h P r o p e r t i e s "   m a : i n d e x = " 2 9 "   n i l l a b l e = " t r u e "   m a : d i s p l a y N a m e = " M e d i a S e r v i c e S e a r c h P r o p e r t i e s "   m a : h i d d e n = " t r u e "   m a : i n t e r n a l N a m e = " M e d i a S e r v i c e S e a r c h P r o p e r t i e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D o c T a g s "   m a : i n d e x = " 3 0 "   n i l l a b l e = " t r u e "   m a : d i s p l a y N a m e = " M e d i a S e r v i c e D o c T a g s "   m a : h i d d e n = " t r u e "   m a : i n t e r n a l N a m e = " M e d i a S e r v i c e D o c T a g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b j e c t D e t e c t o r V e r s i o n s "   m a : i n d e x = " 3 1 "   n i l l a b l e = " t r u e "   m a : d i s p l a y N a m e = " M e d i a S e r v i c e O b j e c t D e t e c t o r V e r s i o n s "   m a : d e s c r i p t i o n = " "   m a : h i d d e n = " t r u e "   m a : i n d e x e d = " t r u e "   m a : i n t e r n a l N a m e = " M e d i a S e r v i c e O b j e c t D e t e c t o r V e r s i o n s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h i d d e n = " t r u e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h i d d e n = " t r u e "   m a : i n t e r n a l N a m e = " S h a r e d W i t h D e t a i l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r e a d O n l y = " f a l s e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d i s p l a y N a m e = " C o n t e n t   T y p e " / >  
 < x s d : e l e m e n t   r e f = " d c : t i t l e "   m i n O c c u r s = " 0 "   m a x O c c u r s = " 1 "   m a : i n d e x = " 1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Props1.xml><?xml version="1.0" encoding="utf-8"?>
<ds:datastoreItem xmlns:ds="http://schemas.openxmlformats.org/officeDocument/2006/customXml" ds:itemID="{F51C2A15-7366-43A1-B7CD-9C6962E5A876}">
  <ds:schemaRefs/>
</ds:datastoreItem>
</file>

<file path=customXml/itemProps2.xml><?xml version="1.0" encoding="utf-8"?>
<ds:datastoreItem xmlns:ds="http://schemas.openxmlformats.org/officeDocument/2006/customXml" ds:itemID="{B22B3A36-3019-4E93-B322-5E261AC5876F}">
  <ds:schemaRefs/>
</ds:datastoreItem>
</file>

<file path=customXml/itemProps3.xml><?xml version="1.0" encoding="utf-8"?>
<ds:datastoreItem xmlns:ds="http://schemas.openxmlformats.org/officeDocument/2006/customXml" ds:itemID="{9739EF8B-F994-4519-B48E-10C452FEADB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1857</Words>
  <Application>WPS Presentation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SimSun</vt:lpstr>
      <vt:lpstr>Wingdings</vt:lpstr>
      <vt:lpstr>Corbel</vt:lpstr>
      <vt:lpstr>Batang</vt:lpstr>
      <vt:lpstr>Constantia</vt:lpstr>
      <vt:lpstr>Arial</vt:lpstr>
      <vt:lpstr>Corbel</vt:lpstr>
      <vt:lpstr>Lato</vt:lpstr>
      <vt:lpstr>Wingdings</vt:lpstr>
      <vt:lpstr>Microsoft YaHei</vt:lpstr>
      <vt:lpstr>Arial Unicode MS</vt:lpstr>
      <vt:lpstr>Calibri</vt:lpstr>
      <vt:lpstr>AMGDT</vt:lpstr>
      <vt:lpstr>Batang</vt:lpstr>
      <vt:lpstr>Custom</vt:lpstr>
      <vt:lpstr>PowerPoint 演示文稿</vt:lpstr>
      <vt:lpstr>Food Bridge</vt:lpstr>
      <vt:lpstr>Problem statement</vt:lpstr>
      <vt:lpstr>PROBLEM OBJECTIVE</vt:lpstr>
      <vt:lpstr>Hardware &amp; Software REQUIREMENTS</vt:lpstr>
      <vt:lpstr>PowerPoint 演示文稿</vt:lpstr>
      <vt:lpstr>IMPLEMEnTATION</vt:lpstr>
      <vt:lpstr>IMPLEMEnTATION</vt:lpstr>
      <vt:lpstr>IMPLEMEnTATION</vt:lpstr>
      <vt:lpstr>IMPLEMEnTATION</vt:lpstr>
      <vt:lpstr>PowerPoint 演示文稿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ANITA RAJPUT</dc:title>
  <dc:creator/>
  <cp:lastModifiedBy>skorg</cp:lastModifiedBy>
  <cp:revision>269</cp:revision>
  <dcterms:created xsi:type="dcterms:W3CDTF">2024-03-12T17:05:00Z</dcterms:created>
  <dcterms:modified xsi:type="dcterms:W3CDTF">2024-04-23T10:06:49Z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54A8C96CF4D84F6BB686A486FE684882_12</vt:lpwstr>
  </property>
  <property fmtid="{D5CDD505-2E9C-101B-9397-08002B2CF9AE}" pid="4" name="KSOProductBuildVer">
    <vt:lpwstr>1033-12.2.0.16731</vt:lpwstr>
  </property>
</Properties>
</file>